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44"/>
  </p:notesMasterIdLst>
  <p:handoutMasterIdLst>
    <p:handoutMasterId r:id="rId45"/>
  </p:handoutMasterIdLst>
  <p:sldIdLst>
    <p:sldId id="256" r:id="rId5"/>
    <p:sldId id="325" r:id="rId6"/>
    <p:sldId id="337" r:id="rId7"/>
    <p:sldId id="342" r:id="rId8"/>
    <p:sldId id="353" r:id="rId9"/>
    <p:sldId id="283" r:id="rId10"/>
    <p:sldId id="344" r:id="rId11"/>
    <p:sldId id="316" r:id="rId12"/>
    <p:sldId id="299" r:id="rId13"/>
    <p:sldId id="343" r:id="rId14"/>
    <p:sldId id="336" r:id="rId15"/>
    <p:sldId id="338" r:id="rId16"/>
    <p:sldId id="354" r:id="rId17"/>
    <p:sldId id="339" r:id="rId18"/>
    <p:sldId id="347" r:id="rId19"/>
    <p:sldId id="351" r:id="rId20"/>
    <p:sldId id="357" r:id="rId21"/>
    <p:sldId id="289" r:id="rId22"/>
    <p:sldId id="340" r:id="rId23"/>
    <p:sldId id="346" r:id="rId24"/>
    <p:sldId id="352" r:id="rId25"/>
    <p:sldId id="297" r:id="rId26"/>
    <p:sldId id="304" r:id="rId27"/>
    <p:sldId id="309" r:id="rId28"/>
    <p:sldId id="311" r:id="rId29"/>
    <p:sldId id="323" r:id="rId30"/>
    <p:sldId id="305" r:id="rId31"/>
    <p:sldId id="317" r:id="rId32"/>
    <p:sldId id="308" r:id="rId33"/>
    <p:sldId id="350" r:id="rId34"/>
    <p:sldId id="345" r:id="rId35"/>
    <p:sldId id="348" r:id="rId36"/>
    <p:sldId id="369" r:id="rId37"/>
    <p:sldId id="372" r:id="rId38"/>
    <p:sldId id="365" r:id="rId39"/>
    <p:sldId id="371" r:id="rId40"/>
    <p:sldId id="367" r:id="rId41"/>
    <p:sldId id="373" r:id="rId42"/>
    <p:sldId id="324" r:id="rId4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clrMode="bw" hiddenSlides="1" frameSlides="1"/>
  <p:clrMru>
    <a:srgbClr val="2AABE2"/>
    <a:srgbClr val="1C69CF"/>
    <a:srgbClr val="14466C"/>
    <a:srgbClr val="1CAEED"/>
    <a:srgbClr val="205CA8"/>
    <a:srgbClr val="CCE8B8"/>
    <a:srgbClr val="3891FF"/>
    <a:srgbClr val="CCCCCC"/>
    <a:srgbClr val="133056"/>
    <a:srgbClr val="FB7D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55" autoAdjust="0"/>
    <p:restoredTop sz="90271" autoAdjust="0"/>
  </p:normalViewPr>
  <p:slideViewPr>
    <p:cSldViewPr snapToGrid="0" snapToObjects="1">
      <p:cViewPr>
        <p:scale>
          <a:sx n="110" d="100"/>
          <a:sy n="110" d="100"/>
        </p:scale>
        <p:origin x="1624" y="61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Lato Regul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6AAB70-5070-1448-BC58-5AD20C51C1A9}" type="datetimeFigureOut">
              <a:rPr lang="en-US" smtClean="0">
                <a:latin typeface="Lato Regular"/>
              </a:rPr>
              <a:t>9/27/16</a:t>
            </a:fld>
            <a:endParaRPr lang="en-US" dirty="0">
              <a:latin typeface="Lato Regul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Lato Regul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3A8238-A549-6C46-A965-1D36F95C1C2A}" type="slidenum">
              <a:rPr lang="en-US" smtClean="0">
                <a:latin typeface="Lato Regular"/>
              </a:rPr>
              <a:t>‹#›</a:t>
            </a:fld>
            <a:endParaRPr lang="en-US" dirty="0">
              <a:latin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216518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9.png>
</file>

<file path=ppt/media/image2.tiff>
</file>

<file path=ppt/media/image20.png>
</file>

<file path=ppt/media/image23.jpeg>
</file>

<file path=ppt/media/image4.tiff>
</file>

<file path=ppt/media/image5.tiff>
</file>

<file path=ppt/media/image6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ato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ato Regular"/>
              </a:defRPr>
            </a:lvl1pPr>
          </a:lstStyle>
          <a:p>
            <a:fld id="{AD1A297C-8F0D-D241-9D1F-35A8DF45076B}" type="datetimeFigureOut">
              <a:rPr lang="en-US" smtClean="0"/>
              <a:pPr/>
              <a:t>9/27/16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ato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ato Regular"/>
              </a:defRPr>
            </a:lvl1pPr>
          </a:lstStyle>
          <a:p>
            <a:fld id="{689F08DA-4389-A943-B280-1E9BB948532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4699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Lato Regular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Lato Regular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Lato Regular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Lato Regular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Lato Regul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9F08DA-4389-A943-B280-1E9BB948532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632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9F08DA-4389-A943-B280-1E9BB948532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56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9F08DA-4389-A943-B280-1E9BB9485324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692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9F08DA-4389-A943-B280-1E9BB9485324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724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 algn="ctr">
              <a:defRPr sz="4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4392" y="342900"/>
            <a:ext cx="8487381" cy="594122"/>
          </a:xfrm>
        </p:spPr>
        <p:txBody>
          <a:bodyPr anchor="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2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18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9474404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0" i="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76685"/>
            <a:ext cx="4038600" cy="37179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76685"/>
            <a:ext cx="4038600" cy="37179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tiff"/><Relationship Id="rId15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133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87925"/>
            <a:ext cx="8229600" cy="3706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509980" y="4814237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2">
                    <a:lumMod val="40000"/>
                    <a:lumOff val="60000"/>
                  </a:schemeClr>
                </a:solidFill>
                <a:latin typeface="Lato Regular"/>
                <a:cs typeface="Lato Regular"/>
              </a:defRPr>
            </a:lvl1pPr>
          </a:lstStyle>
          <a:p>
            <a:fld id="{0AA43912-C7A1-0C4A-B507-8ED2A4940DB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657053" y="4582147"/>
            <a:ext cx="1408247" cy="5459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53198" y="4763217"/>
            <a:ext cx="273282" cy="2732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-9408" y="4676892"/>
            <a:ext cx="466608" cy="466608"/>
          </a:xfrm>
          <a:prstGeom prst="rect">
            <a:avLst/>
          </a:prstGeom>
        </p:spPr>
      </p:pic>
      <p:sp>
        <p:nvSpPr>
          <p:cNvPr id="13" name="Shape 20"/>
          <p:cNvSpPr/>
          <p:nvPr userDrawn="1"/>
        </p:nvSpPr>
        <p:spPr>
          <a:xfrm>
            <a:off x="3649745" y="4855122"/>
            <a:ext cx="1844509" cy="215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4289" tIns="34289" rIns="34289" bIns="34289" anchor="ctr">
            <a:spAutoFit/>
          </a:bodyPr>
          <a:lstStyle>
            <a:lvl1pPr defTabSz="457200"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sz="949" dirty="0">
                <a:solidFill>
                  <a:srgbClr val="808080"/>
                </a:solidFill>
              </a:rPr>
              <a:t>© </a:t>
            </a:r>
            <a:r>
              <a:rPr sz="949" dirty="0" smtClean="0">
                <a:solidFill>
                  <a:srgbClr val="808080"/>
                </a:solidFill>
              </a:rPr>
              <a:t>201</a:t>
            </a:r>
            <a:r>
              <a:rPr lang="en-US" sz="949" dirty="0" smtClean="0">
                <a:solidFill>
                  <a:srgbClr val="808080"/>
                </a:solidFill>
              </a:rPr>
              <a:t>6</a:t>
            </a:r>
            <a:r>
              <a:rPr sz="949" dirty="0" smtClean="0">
                <a:solidFill>
                  <a:srgbClr val="808080"/>
                </a:solidFill>
              </a:rPr>
              <a:t> </a:t>
            </a:r>
            <a:r>
              <a:rPr sz="949" dirty="0">
                <a:solidFill>
                  <a:srgbClr val="808080"/>
                </a:solidFill>
              </a:rPr>
              <a:t>Dremio Corporation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6251255" y="4832678"/>
            <a:ext cx="1340469" cy="237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45" baseline="0" dirty="0" smtClean="0">
                <a:solidFill>
                  <a:schemeClr val="bg1">
                    <a:lumMod val="65000"/>
                  </a:schemeClr>
                </a:solidFill>
              </a:rPr>
              <a:t>@</a:t>
            </a:r>
            <a:r>
              <a:rPr lang="en-US" sz="945" baseline="0" dirty="0" err="1" smtClean="0">
                <a:solidFill>
                  <a:schemeClr val="bg1">
                    <a:lumMod val="65000"/>
                  </a:schemeClr>
                </a:solidFill>
              </a:rPr>
              <a:t>DremioHQ</a:t>
            </a:r>
            <a:endParaRPr lang="en-US" sz="945" baseline="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3" r:id="rId6"/>
    <p:sldLayoutId id="2147493464" r:id="rId7"/>
    <p:sldLayoutId id="2147493465" r:id="rId8"/>
    <p:sldLayoutId id="2147493466" r:id="rId9"/>
    <p:sldLayoutId id="2147493467" r:id="rId10"/>
    <p:sldLayoutId id="2147493468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kern="1200" baseline="0">
          <a:solidFill>
            <a:schemeClr val="tx1"/>
          </a:solidFill>
          <a:latin typeface="Calibri" charset="0"/>
          <a:ea typeface="+mj-ea"/>
          <a:cs typeface="Lato Regular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 baseline="0">
          <a:solidFill>
            <a:schemeClr val="tx1"/>
          </a:solidFill>
          <a:latin typeface="+mj-lt"/>
          <a:ea typeface="+mn-ea"/>
          <a:cs typeface="Lato Regular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 baseline="0">
          <a:solidFill>
            <a:schemeClr val="tx1"/>
          </a:solidFill>
          <a:latin typeface="calibri light" charset="0"/>
          <a:ea typeface="+mn-ea"/>
          <a:cs typeface="Lato Regular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 baseline="0">
          <a:solidFill>
            <a:schemeClr val="tx1"/>
          </a:solidFill>
          <a:latin typeface="calibri light" charset="0"/>
          <a:ea typeface="+mn-ea"/>
          <a:cs typeface="Lato Regular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 baseline="0">
          <a:solidFill>
            <a:schemeClr val="tx1"/>
          </a:solidFill>
          <a:latin typeface="calibri light" charset="0"/>
          <a:ea typeface="+mn-ea"/>
          <a:cs typeface="Lato Regular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 baseline="0">
          <a:solidFill>
            <a:schemeClr val="tx1"/>
          </a:solidFill>
          <a:latin typeface="calibri light" charset="0"/>
          <a:ea typeface="+mn-ea"/>
          <a:cs typeface="Lato Regular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hyperlink" Target="https://blog.twitter.com/2013/dremel-made-simple-with-parquet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eople.eecs.berkeley.edu/~rcs/research/interactive_latency.html" TargetMode="External"/><Relationship Id="rId3" Type="http://schemas.openxmlformats.org/officeDocument/2006/relationships/hyperlink" Target="http://www.anandtech.com/show/9470/intel-and-micron-announce-3d-xpoint-nonvolatile-memory-technology-1000x-higher-performance-endurance-than-nand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pachearrowslackin.herokuapp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tiff"/><Relationship Id="rId1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7" Type="http://schemas.openxmlformats.org/officeDocument/2006/relationships/image" Target="../media/image3.emf"/><Relationship Id="rId8" Type="http://schemas.openxmlformats.org/officeDocument/2006/relationships/image" Target="../media/image9.tiff"/><Relationship Id="rId9" Type="http://schemas.openxmlformats.org/officeDocument/2006/relationships/image" Target="../media/image2.tiff"/><Relationship Id="rId10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0718" y="2797758"/>
            <a:ext cx="6847609" cy="13144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The future of column-oriented data processing with Arrow and Parquet</a:t>
            </a:r>
            <a:endParaRPr lang="en-US" dirty="0" smtClean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9052" y="521976"/>
            <a:ext cx="2118002" cy="21180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990" y="227082"/>
            <a:ext cx="2707790" cy="27077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493077" y="3975094"/>
            <a:ext cx="6182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Jacques Nadeau, </a:t>
            </a: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CTO </a:t>
            </a:r>
            <a:r>
              <a:rPr lang="en-US" dirty="0" err="1" smtClean="0">
                <a:latin typeface="Calibri Light" charset="0"/>
                <a:ea typeface="Calibri Light" charset="0"/>
                <a:cs typeface="Calibri Light" charset="0"/>
              </a:rPr>
              <a:t>Dremio</a:t>
            </a: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, VP Apache Arrow</a:t>
            </a:r>
            <a:endParaRPr lang="en-US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Julien </a:t>
            </a: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Le </a:t>
            </a: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Dem,</a:t>
            </a: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Principal Architect </a:t>
            </a:r>
            <a:r>
              <a:rPr lang="en-US" dirty="0" err="1" smtClean="0">
                <a:latin typeface="Calibri Light" charset="0"/>
                <a:ea typeface="Calibri Light" charset="0"/>
                <a:cs typeface="Calibri Light" charset="0"/>
              </a:rPr>
              <a:t>Dremio</a:t>
            </a: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, VP Apache </a:t>
            </a: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Parquet</a:t>
            </a:r>
            <a:endParaRPr lang="en-US" dirty="0" smtClean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28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Columnar formats</a:t>
            </a:r>
            <a:endParaRPr lang="en-US" dirty="0"/>
          </a:p>
        </p:txBody>
      </p:sp>
      <p:pic>
        <p:nvPicPr>
          <p:cNvPr id="4" name="dropped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96628" y="825393"/>
            <a:ext cx="1102121" cy="3250323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Shape 82"/>
          <p:cNvSpPr/>
          <p:nvPr/>
        </p:nvSpPr>
        <p:spPr>
          <a:xfrm>
            <a:off x="7840717" y="4075717"/>
            <a:ext cx="1213945" cy="184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@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</a:rPr>
              <a:t>EmrgencyKittens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49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Columnar layout</a:t>
            </a:r>
            <a:endParaRPr lang="en-US" dirty="0"/>
          </a:p>
        </p:txBody>
      </p:sp>
      <p:sp>
        <p:nvSpPr>
          <p:cNvPr id="9" name="Shape 87"/>
          <p:cNvSpPr/>
          <p:nvPr/>
        </p:nvSpPr>
        <p:spPr>
          <a:xfrm>
            <a:off x="943895" y="1224186"/>
            <a:ext cx="915315" cy="35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287959">
              <a:defRPr sz="1800"/>
            </a:pPr>
            <a:r>
              <a:rPr sz="1160">
                <a:latin typeface="Helvetica Neue Light"/>
                <a:ea typeface="Helvetica Neue Light"/>
                <a:cs typeface="Helvetica Neue Light"/>
                <a:sym typeface="Helvetica Neue Light"/>
              </a:rPr>
              <a:t>Logical table</a:t>
            </a:r>
          </a:p>
          <a:p>
            <a:pPr defTabSz="287959">
              <a:defRPr sz="1800"/>
            </a:pPr>
            <a:r>
              <a:rPr sz="1160">
                <a:latin typeface="Helvetica Neue Light"/>
                <a:ea typeface="Helvetica Neue Light"/>
                <a:cs typeface="Helvetica Neue Light"/>
                <a:sym typeface="Helvetica Neue Light"/>
              </a:rPr>
              <a:t>representation</a:t>
            </a:r>
          </a:p>
        </p:txBody>
      </p:sp>
      <p:sp>
        <p:nvSpPr>
          <p:cNvPr id="10" name="Shape 88"/>
          <p:cNvSpPr/>
          <p:nvPr/>
        </p:nvSpPr>
        <p:spPr>
          <a:xfrm>
            <a:off x="3293678" y="1511099"/>
            <a:ext cx="714939" cy="17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546100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1160"/>
              <a:t>Row layout</a:t>
            </a:r>
          </a:p>
        </p:txBody>
      </p:sp>
      <p:sp>
        <p:nvSpPr>
          <p:cNvPr id="11" name="Shape 89"/>
          <p:cNvSpPr/>
          <p:nvPr/>
        </p:nvSpPr>
        <p:spPr>
          <a:xfrm>
            <a:off x="3260637" y="2263754"/>
            <a:ext cx="920124" cy="17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546100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1160"/>
              <a:t>Column layout</a:t>
            </a:r>
          </a:p>
        </p:txBody>
      </p:sp>
      <p:pic>
        <p:nvPicPr>
          <p:cNvPr id="14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5620" y="1689609"/>
            <a:ext cx="1040312" cy="14177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83618" y="1757080"/>
            <a:ext cx="4612199" cy="3590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pasted-image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83618" y="2504947"/>
            <a:ext cx="4612199" cy="95775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932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Disk and in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87925"/>
            <a:ext cx="8437418" cy="370669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Different trade offs</a:t>
            </a:r>
          </a:p>
          <a:p>
            <a:pPr lvl="1"/>
            <a:r>
              <a:rPr lang="en-US" dirty="0" smtClean="0"/>
              <a:t>On disk: Storage. </a:t>
            </a:r>
          </a:p>
          <a:p>
            <a:pPr lvl="2"/>
            <a:r>
              <a:rPr lang="en-US" dirty="0" smtClean="0"/>
              <a:t>Accessed by multiple queries.</a:t>
            </a:r>
          </a:p>
          <a:p>
            <a:pPr lvl="2"/>
            <a:r>
              <a:rPr lang="en-US" dirty="0" smtClean="0"/>
              <a:t>Priority to I/O reduction (but still needs good CPU throughput).</a:t>
            </a:r>
          </a:p>
          <a:p>
            <a:pPr lvl="2"/>
            <a:r>
              <a:rPr lang="en-US" dirty="0" smtClean="0"/>
              <a:t>Mostly Streaming access.</a:t>
            </a:r>
          </a:p>
          <a:p>
            <a:pPr lvl="1"/>
            <a:r>
              <a:rPr lang="en-US" dirty="0" smtClean="0"/>
              <a:t>In memory: Transient.</a:t>
            </a:r>
          </a:p>
          <a:p>
            <a:pPr lvl="2"/>
            <a:r>
              <a:rPr lang="en-US" dirty="0" smtClean="0"/>
              <a:t>Specific to one query execution.</a:t>
            </a:r>
          </a:p>
          <a:p>
            <a:pPr lvl="2"/>
            <a:r>
              <a:rPr lang="en-US" dirty="0" smtClean="0"/>
              <a:t>Priority to CPU throughput (but still needs good I/O).</a:t>
            </a:r>
          </a:p>
          <a:p>
            <a:pPr lvl="2"/>
            <a:r>
              <a:rPr lang="en-US" dirty="0" smtClean="0"/>
              <a:t>Streaming and Random access.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0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Parquet on disk columnar format</a:t>
            </a:r>
          </a:p>
        </p:txBody>
      </p:sp>
    </p:spTree>
    <p:extLst>
      <p:ext uri="{BB962C8B-B14F-4D97-AF65-F5344CB8AC3E}">
        <p14:creationId xmlns:p14="http://schemas.microsoft.com/office/powerpoint/2010/main" val="35090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Parquet on disk columnar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Nested data structures</a:t>
            </a:r>
          </a:p>
          <a:p>
            <a:r>
              <a:rPr lang="en-US" dirty="0" smtClean="0"/>
              <a:t>Compact format: </a:t>
            </a:r>
          </a:p>
          <a:p>
            <a:pPr lvl="1"/>
            <a:r>
              <a:rPr lang="en-US" dirty="0" smtClean="0"/>
              <a:t>type aware encodings </a:t>
            </a:r>
          </a:p>
          <a:p>
            <a:pPr lvl="1"/>
            <a:r>
              <a:rPr lang="en-US" dirty="0" smtClean="0"/>
              <a:t>better compression</a:t>
            </a:r>
          </a:p>
          <a:p>
            <a:r>
              <a:rPr lang="en-US" dirty="0" smtClean="0"/>
              <a:t>Optimized I/O:</a:t>
            </a:r>
          </a:p>
          <a:p>
            <a:pPr lvl="1"/>
            <a:r>
              <a:rPr lang="en-US" dirty="0" smtClean="0"/>
              <a:t>Projection push down (column pruning)</a:t>
            </a:r>
          </a:p>
          <a:p>
            <a:pPr lvl="1"/>
            <a:r>
              <a:rPr lang="en-US" dirty="0" smtClean="0"/>
              <a:t>Predicate push down (filters based on stats)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05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only the data you need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69" y="1464243"/>
            <a:ext cx="6768662" cy="28028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87669" y="950436"/>
            <a:ext cx="180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Columnar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668110" y="950436"/>
            <a:ext cx="180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Statistics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106274" y="768621"/>
            <a:ext cx="18500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Read only the data you need!</a:t>
            </a:r>
          </a:p>
        </p:txBody>
      </p:sp>
    </p:spTree>
    <p:extLst>
      <p:ext uri="{BB962C8B-B14F-4D97-AF65-F5344CB8AC3E}">
        <p14:creationId xmlns:p14="http://schemas.microsoft.com/office/powerpoint/2010/main" val="44973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Parquet nested representation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337" y="1804555"/>
            <a:ext cx="4106450" cy="194656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838269" y="1804555"/>
            <a:ext cx="260953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Columns:</a:t>
            </a:r>
          </a:p>
          <a:p>
            <a:r>
              <a:rPr lang="en-US" dirty="0" err="1"/>
              <a:t>docid</a:t>
            </a:r>
            <a:endParaRPr lang="en-US" dirty="0"/>
          </a:p>
          <a:p>
            <a:r>
              <a:rPr lang="en-US" dirty="0" err="1"/>
              <a:t>links.backward</a:t>
            </a:r>
            <a:endParaRPr lang="en-US" dirty="0"/>
          </a:p>
          <a:p>
            <a:r>
              <a:rPr lang="en-US" dirty="0" err="1"/>
              <a:t>links.forward</a:t>
            </a:r>
            <a:endParaRPr lang="en-US" dirty="0"/>
          </a:p>
          <a:p>
            <a:r>
              <a:rPr lang="en-US" dirty="0" err="1"/>
              <a:t>name.language.code</a:t>
            </a:r>
            <a:endParaRPr lang="en-US" dirty="0"/>
          </a:p>
          <a:p>
            <a:r>
              <a:rPr lang="en-US" dirty="0" err="1"/>
              <a:t>name.language.country</a:t>
            </a:r>
            <a:endParaRPr lang="en-US" dirty="0"/>
          </a:p>
          <a:p>
            <a:r>
              <a:rPr lang="en-US" dirty="0" err="1"/>
              <a:t>name.url</a:t>
            </a:r>
            <a:endParaRPr lang="en-US" dirty="0"/>
          </a:p>
          <a:p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935682" y="2712027"/>
            <a:ext cx="51812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525892" y="1161681"/>
            <a:ext cx="40461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Borrowed from the Google </a:t>
            </a:r>
            <a:r>
              <a:rPr lang="en-US" dirty="0" err="1"/>
              <a:t>Dremel</a:t>
            </a:r>
            <a:r>
              <a:rPr lang="en-US" dirty="0"/>
              <a:t> paper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443625" y="4112879"/>
            <a:ext cx="7243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rgbClr val="000000"/>
                </a:solidFill>
                <a:latin typeface="HelveticaNeue-Light" charset="0"/>
                <a:hlinkClick r:id="rId3"/>
              </a:rPr>
              <a:t>https://blog.twitter.com/2013/dremel-made-simple-with-parquet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23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Arrow in memory columnar format</a:t>
            </a:r>
          </a:p>
        </p:txBody>
      </p:sp>
    </p:spTree>
    <p:extLst>
      <p:ext uri="{BB962C8B-B14F-4D97-AF65-F5344CB8AC3E}">
        <p14:creationId xmlns:p14="http://schemas.microsoft.com/office/powerpoint/2010/main" val="97695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Arrow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Well-documented and cross language compatible</a:t>
            </a:r>
          </a:p>
          <a:p>
            <a:r>
              <a:rPr lang="en-US" dirty="0" smtClean="0"/>
              <a:t>Designed to take advantage of modern CPU characteristics</a:t>
            </a:r>
          </a:p>
          <a:p>
            <a:r>
              <a:rPr lang="en-US" dirty="0" smtClean="0"/>
              <a:t>Embeddable in execution engines, storage layers, etc.</a:t>
            </a:r>
          </a:p>
          <a:p>
            <a:r>
              <a:rPr lang="en-US" dirty="0" smtClean="0"/>
              <a:t>Interoperable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06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Arrow in memory columnar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Nested Data Structures</a:t>
            </a:r>
          </a:p>
          <a:p>
            <a:r>
              <a:rPr lang="en-US" dirty="0" smtClean="0"/>
              <a:t>Maximize CPU throughput</a:t>
            </a:r>
          </a:p>
          <a:p>
            <a:pPr lvl="1"/>
            <a:r>
              <a:rPr lang="en-US" dirty="0" smtClean="0"/>
              <a:t>Pipelining</a:t>
            </a:r>
          </a:p>
          <a:p>
            <a:pPr lvl="1"/>
            <a:r>
              <a:rPr lang="en-US" dirty="0" smtClean="0"/>
              <a:t>SIMD</a:t>
            </a:r>
          </a:p>
          <a:p>
            <a:pPr lvl="1"/>
            <a:r>
              <a:rPr lang="en-US" dirty="0" smtClean="0"/>
              <a:t>cache locality</a:t>
            </a:r>
          </a:p>
          <a:p>
            <a:r>
              <a:rPr lang="en-US" dirty="0" smtClean="0"/>
              <a:t>Scatter/gather I/O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07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38" y="194574"/>
            <a:ext cx="1921051" cy="128213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92538" y="2044262"/>
            <a:ext cx="3992651" cy="2550359"/>
          </a:xfrm>
        </p:spPr>
        <p:txBody>
          <a:bodyPr>
            <a:normAutofit/>
          </a:bodyPr>
          <a:lstStyle/>
          <a:p>
            <a:r>
              <a:rPr lang="en-US" sz="2200" dirty="0" smtClean="0"/>
              <a:t>CTO of </a:t>
            </a:r>
            <a:r>
              <a:rPr lang="en-US" sz="2200" dirty="0" err="1" smtClean="0"/>
              <a:t>Dremio</a:t>
            </a:r>
            <a:endParaRPr lang="en-US" sz="2200" dirty="0" smtClean="0"/>
          </a:p>
          <a:p>
            <a:r>
              <a:rPr lang="en-US" sz="2200" dirty="0" smtClean="0"/>
              <a:t>Apache member</a:t>
            </a:r>
          </a:p>
          <a:p>
            <a:r>
              <a:rPr lang="en-US" sz="2200" dirty="0" smtClean="0"/>
              <a:t>VP Apache Arrow</a:t>
            </a:r>
            <a:endParaRPr lang="en-US" sz="2200" dirty="0" smtClean="0"/>
          </a:p>
          <a:p>
            <a:r>
              <a:rPr lang="en-US" sz="2200" dirty="0" smtClean="0"/>
              <a:t>Apache PMCs: Arrow</a:t>
            </a:r>
            <a:r>
              <a:rPr lang="en-US" sz="2200" dirty="0"/>
              <a:t>, </a:t>
            </a:r>
            <a:r>
              <a:rPr lang="en-US" sz="2200" dirty="0" smtClean="0"/>
              <a:t>Calcite, Drill, Incubator</a:t>
            </a:r>
            <a:endParaRPr lang="en-US" sz="220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95785" y="1402507"/>
            <a:ext cx="1947614" cy="63062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Julien Le Dem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J_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idx="1"/>
          </p:nvPr>
        </p:nvSpPr>
        <p:spPr>
          <a:xfrm>
            <a:off x="1253063" y="1402508"/>
            <a:ext cx="2071600" cy="63062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Jacques Nadeau</a:t>
            </a:r>
          </a:p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@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intjesus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sz="half" idx="2"/>
          </p:nvPr>
        </p:nvSpPr>
        <p:spPr>
          <a:xfrm>
            <a:off x="4682170" y="2044262"/>
            <a:ext cx="4374845" cy="255035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Principal Architect at </a:t>
            </a:r>
            <a:r>
              <a:rPr lang="en-US" dirty="0" err="1" smtClean="0"/>
              <a:t>Dremio</a:t>
            </a:r>
            <a:endParaRPr lang="en-US" dirty="0" smtClean="0"/>
          </a:p>
          <a:p>
            <a:r>
              <a:rPr lang="en-US" dirty="0" smtClean="0"/>
              <a:t>Formerly </a:t>
            </a:r>
            <a:r>
              <a:rPr lang="en-US" dirty="0"/>
              <a:t>Tech Lead at </a:t>
            </a:r>
            <a:r>
              <a:rPr lang="en-US" dirty="0" smtClean="0"/>
              <a:t>Twitter on Data Platforms.</a:t>
            </a:r>
            <a:endParaRPr lang="en-US" dirty="0"/>
          </a:p>
          <a:p>
            <a:r>
              <a:rPr lang="en-US" dirty="0" smtClean="0"/>
              <a:t>Creator of Parquet</a:t>
            </a:r>
          </a:p>
          <a:p>
            <a:r>
              <a:rPr lang="en-US" dirty="0" smtClean="0"/>
              <a:t>Apache member</a:t>
            </a:r>
          </a:p>
          <a:p>
            <a:r>
              <a:rPr lang="en-US" dirty="0" smtClean="0"/>
              <a:t>Apache PMCs: Arrow</a:t>
            </a:r>
            <a:r>
              <a:rPr lang="en-US" dirty="0"/>
              <a:t>, </a:t>
            </a:r>
            <a:r>
              <a:rPr lang="en-US" dirty="0" smtClean="0"/>
              <a:t>Incubator, </a:t>
            </a:r>
            <a:r>
              <a:rPr lang="en-US" dirty="0" smtClean="0"/>
              <a:t>Kudu, Pig</a:t>
            </a:r>
            <a:r>
              <a:rPr lang="en-US" dirty="0" smtClean="0"/>
              <a:t>, Parquet</a:t>
            </a:r>
          </a:p>
        </p:txBody>
      </p:sp>
    </p:spTree>
    <p:extLst>
      <p:ext uri="{BB962C8B-B14F-4D97-AF65-F5344CB8AC3E}">
        <p14:creationId xmlns:p14="http://schemas.microsoft.com/office/powerpoint/2010/main" val="436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CPU pipeline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856" y="646595"/>
            <a:ext cx="5006288" cy="421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7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Minimize CPU cache misses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163207"/>
            <a:ext cx="8229600" cy="241834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44336" y="4019187"/>
            <a:ext cx="57565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a cache miss costs 10 to 100s cycles depending on the level</a:t>
            </a:r>
          </a:p>
        </p:txBody>
      </p:sp>
    </p:spTree>
    <p:extLst>
      <p:ext uri="{BB962C8B-B14F-4D97-AF65-F5344CB8AC3E}">
        <p14:creationId xmlns:p14="http://schemas.microsoft.com/office/powerpoint/2010/main" val="67732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942" y="205979"/>
            <a:ext cx="8229600" cy="513352"/>
          </a:xfrm>
        </p:spPr>
        <p:txBody>
          <a:bodyPr/>
          <a:lstStyle/>
          <a:p>
            <a:r>
              <a:rPr lang="en-US" dirty="0" smtClean="0"/>
              <a:t>Focus on CPU Efficiency</a:t>
            </a:r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344" y="2100650"/>
            <a:ext cx="1524128" cy="245803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304" y="2100650"/>
            <a:ext cx="1725851" cy="245803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4929155" y="1586227"/>
            <a:ext cx="13933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smtClean="0">
                <a:latin typeface="Lato" charset="0"/>
                <a:ea typeface="Lato" charset="0"/>
                <a:cs typeface="Lato" charset="0"/>
              </a:rPr>
              <a:t>Traditional</a:t>
            </a:r>
          </a:p>
          <a:p>
            <a:pPr algn="ctr"/>
            <a:r>
              <a:rPr lang="en-US" sz="1400" dirty="0" smtClean="0">
                <a:latin typeface="Lato" charset="0"/>
                <a:ea typeface="Lato" charset="0"/>
                <a:cs typeface="Lato" charset="0"/>
              </a:rPr>
              <a:t>Memory Buffer</a:t>
            </a:r>
            <a:endParaRPr lang="en-US" sz="1400" dirty="0"/>
          </a:p>
        </p:txBody>
      </p:sp>
      <p:sp>
        <p:nvSpPr>
          <p:cNvPr id="32" name="Rectangle 31"/>
          <p:cNvSpPr/>
          <p:nvPr/>
        </p:nvSpPr>
        <p:spPr>
          <a:xfrm>
            <a:off x="7086212" y="1597007"/>
            <a:ext cx="13933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smtClean="0">
                <a:latin typeface="Lato" charset="0"/>
                <a:ea typeface="Lato" charset="0"/>
                <a:cs typeface="Lato" charset="0"/>
              </a:rPr>
              <a:t>Arrow</a:t>
            </a:r>
          </a:p>
          <a:p>
            <a:pPr algn="ctr"/>
            <a:r>
              <a:rPr lang="en-US" sz="1400" dirty="0" smtClean="0">
                <a:latin typeface="Lato" charset="0"/>
                <a:ea typeface="Lato" charset="0"/>
                <a:cs typeface="Lato" charset="0"/>
              </a:rPr>
              <a:t>Memory Buffer</a:t>
            </a:r>
            <a:endParaRPr lang="en-US" sz="1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0344" y="432571"/>
            <a:ext cx="3712091" cy="1054143"/>
          </a:xfrm>
          <a:prstGeom prst="rect">
            <a:avLst/>
          </a:prstGeom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597892" y="959643"/>
            <a:ext cx="3628838" cy="370669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Cache Locality</a:t>
            </a:r>
          </a:p>
          <a:p>
            <a:r>
              <a:rPr lang="en-US" sz="2000" dirty="0" smtClean="0"/>
              <a:t>Super-scalar &amp; vectorized operation</a:t>
            </a:r>
          </a:p>
          <a:p>
            <a:r>
              <a:rPr lang="en-US" sz="2000" dirty="0" smtClean="0"/>
              <a:t>Minimal Structure Overhead</a:t>
            </a:r>
          </a:p>
          <a:p>
            <a:r>
              <a:rPr lang="en-US" sz="2000" dirty="0" smtClean="0"/>
              <a:t>Constant value access </a:t>
            </a:r>
          </a:p>
          <a:p>
            <a:pPr lvl="1"/>
            <a:r>
              <a:rPr lang="en-US" sz="1800" dirty="0" smtClean="0"/>
              <a:t>With minimal structure overhead</a:t>
            </a:r>
          </a:p>
          <a:p>
            <a:r>
              <a:rPr lang="en-US" sz="2000" dirty="0" smtClean="0"/>
              <a:t>Operate directly on columnar compressed data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22831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Arrow </a:t>
            </a:r>
            <a:r>
              <a:rPr lang="en-US" dirty="0" smtClean="0"/>
              <a:t>Messages, RPC </a:t>
            </a:r>
            <a:r>
              <a:rPr lang="en-US" dirty="0" smtClean="0"/>
              <a:t>&amp; IPC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19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Message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887925"/>
            <a:ext cx="5674659" cy="370669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Schema Negotiation</a:t>
            </a:r>
          </a:p>
          <a:p>
            <a:pPr lvl="1"/>
            <a:r>
              <a:rPr lang="en-US" dirty="0" smtClean="0"/>
              <a:t>Logical Description of structure</a:t>
            </a:r>
          </a:p>
          <a:p>
            <a:pPr lvl="1"/>
            <a:r>
              <a:rPr lang="en-US" dirty="0" smtClean="0"/>
              <a:t>Identification of dictionary encoded Nodes</a:t>
            </a:r>
          </a:p>
          <a:p>
            <a:r>
              <a:rPr lang="en-US" dirty="0" smtClean="0"/>
              <a:t>Dictionary Batch</a:t>
            </a:r>
          </a:p>
          <a:p>
            <a:pPr lvl="1"/>
            <a:r>
              <a:rPr lang="en-US" dirty="0" smtClean="0"/>
              <a:t>Dictionary ID, Values</a:t>
            </a:r>
          </a:p>
          <a:p>
            <a:r>
              <a:rPr lang="en-US" dirty="0" smtClean="0"/>
              <a:t>Record Batch</a:t>
            </a:r>
          </a:p>
          <a:p>
            <a:pPr lvl="1"/>
            <a:r>
              <a:rPr lang="en-US" dirty="0" smtClean="0"/>
              <a:t>Batches of records up to 64K</a:t>
            </a:r>
          </a:p>
          <a:p>
            <a:pPr lvl="1"/>
            <a:r>
              <a:rPr lang="en-US" dirty="0" smtClean="0"/>
              <a:t>Leaf nodes up to 2B values</a:t>
            </a:r>
          </a:p>
          <a:p>
            <a:pPr lvl="1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559748" y="814071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Schema Negotiation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7559747" y="1540769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Dictionary Batch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7559747" y="2333553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Record Batch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7559747" y="2891657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Record Batch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7559745" y="3449761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Record Batch</a:t>
            </a:r>
            <a:endParaRPr lang="en-US" sz="1400" dirty="0"/>
          </a:p>
        </p:txBody>
      </p:sp>
      <p:sp>
        <p:nvSpPr>
          <p:cNvPr id="2" name="Left Brace 1"/>
          <p:cNvSpPr/>
          <p:nvPr/>
        </p:nvSpPr>
        <p:spPr>
          <a:xfrm>
            <a:off x="7137154" y="2333553"/>
            <a:ext cx="322729" cy="1674312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912845" y="2803430"/>
            <a:ext cx="1174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mtClean="0"/>
              <a:t>1..N Batches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912844" y="1540769"/>
            <a:ext cx="1174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0</a:t>
            </a:r>
            <a:r>
              <a:rPr lang="en-US" dirty="0" smtClean="0"/>
              <a:t>..N Batches</a:t>
            </a:r>
            <a:endParaRPr lang="en-US" dirty="0"/>
          </a:p>
        </p:txBody>
      </p:sp>
      <p:sp>
        <p:nvSpPr>
          <p:cNvPr id="12" name="Left Brace 11"/>
          <p:cNvSpPr/>
          <p:nvPr/>
        </p:nvSpPr>
        <p:spPr>
          <a:xfrm>
            <a:off x="7181296" y="1540769"/>
            <a:ext cx="322729" cy="55810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783" y="352306"/>
            <a:ext cx="8487381" cy="594122"/>
          </a:xfrm>
        </p:spPr>
        <p:txBody>
          <a:bodyPr/>
          <a:lstStyle/>
          <a:p>
            <a:r>
              <a:rPr lang="en-US" dirty="0" smtClean="0"/>
              <a:t>Columnar data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4392" y="918080"/>
            <a:ext cx="40057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persons = [{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’Joe',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age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 18,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phones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 [ </a:t>
            </a: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	‘555-111-1111’, </a:t>
            </a: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	‘555-222-2222’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] 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},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’Jack',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smtClean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age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 37,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solidFill>
                  <a:schemeClr val="accent3"/>
                </a:solidFill>
                <a:latin typeface="Consolas" charset="0"/>
                <a:ea typeface="Consolas" charset="0"/>
                <a:cs typeface="Consolas" charset="0"/>
              </a:rPr>
              <a:t>phones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 [ ‘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555-333-3333’ ]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}]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3439" y="180372"/>
            <a:ext cx="4318725" cy="415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50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Record Batch Construction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847171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Schema Negotiation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457199" y="1573869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Dictionary Batch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457199" y="2366653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Record Batch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457199" y="2924757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Record Batch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457197" y="3482861"/>
            <a:ext cx="1127051" cy="558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Record Batch</a:t>
            </a:r>
            <a:endParaRPr lang="en-US" sz="1400" dirty="0"/>
          </a:p>
        </p:txBody>
      </p:sp>
      <p:sp>
        <p:nvSpPr>
          <p:cNvPr id="13" name="Rectangle 12"/>
          <p:cNvSpPr/>
          <p:nvPr/>
        </p:nvSpPr>
        <p:spPr>
          <a:xfrm>
            <a:off x="1907997" y="1033798"/>
            <a:ext cx="4554070" cy="30328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1584248" y="1033799"/>
            <a:ext cx="338846" cy="189095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584248" y="3482861"/>
            <a:ext cx="338846" cy="5837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4159630" y="1813284"/>
            <a:ext cx="2094433" cy="331295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/>
              <a:t>name (offset)</a:t>
            </a:r>
            <a:endParaRPr lang="en-US" sz="1600" dirty="0"/>
          </a:p>
        </p:txBody>
      </p:sp>
      <p:sp>
        <p:nvSpPr>
          <p:cNvPr id="31" name="Rectangle 30"/>
          <p:cNvSpPr/>
          <p:nvPr/>
        </p:nvSpPr>
        <p:spPr>
          <a:xfrm>
            <a:off x="2042785" y="2264984"/>
            <a:ext cx="2094433" cy="331295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n</a:t>
            </a:r>
            <a:r>
              <a:rPr lang="en-US" sz="1600" dirty="0" smtClean="0"/>
              <a:t>ame (data)</a:t>
            </a:r>
            <a:endParaRPr lang="en-US" sz="1600" dirty="0"/>
          </a:p>
        </p:txBody>
      </p:sp>
      <p:sp>
        <p:nvSpPr>
          <p:cNvPr id="32" name="Rectangle 31"/>
          <p:cNvSpPr/>
          <p:nvPr/>
        </p:nvSpPr>
        <p:spPr>
          <a:xfrm>
            <a:off x="2043532" y="2716684"/>
            <a:ext cx="2094433" cy="331295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a</a:t>
            </a:r>
            <a:r>
              <a:rPr lang="en-US" sz="1600" dirty="0" smtClean="0"/>
              <a:t>ge (data)</a:t>
            </a:r>
            <a:endParaRPr lang="en-US" sz="1600" dirty="0"/>
          </a:p>
        </p:txBody>
      </p:sp>
      <p:sp>
        <p:nvSpPr>
          <p:cNvPr id="33" name="Rectangle 32"/>
          <p:cNvSpPr/>
          <p:nvPr/>
        </p:nvSpPr>
        <p:spPr>
          <a:xfrm>
            <a:off x="2044279" y="3168384"/>
            <a:ext cx="2094433" cy="3312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p</a:t>
            </a:r>
            <a:r>
              <a:rPr lang="en-US" sz="1600" dirty="0" smtClean="0"/>
              <a:t>hones (list offset)</a:t>
            </a:r>
            <a:endParaRPr lang="en-US" sz="1600" dirty="0"/>
          </a:p>
        </p:txBody>
      </p:sp>
      <p:sp>
        <p:nvSpPr>
          <p:cNvPr id="34" name="Rectangle 33"/>
          <p:cNvSpPr/>
          <p:nvPr/>
        </p:nvSpPr>
        <p:spPr>
          <a:xfrm>
            <a:off x="2041291" y="3620084"/>
            <a:ext cx="2094433" cy="3312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p</a:t>
            </a:r>
            <a:r>
              <a:rPr lang="en-US" sz="1600" dirty="0" smtClean="0"/>
              <a:t>hones (data)</a:t>
            </a:r>
            <a:endParaRPr lang="en-US" sz="1600" dirty="0"/>
          </a:p>
        </p:txBody>
      </p:sp>
      <p:sp>
        <p:nvSpPr>
          <p:cNvPr id="39" name="Rectangle 38"/>
          <p:cNvSpPr/>
          <p:nvPr/>
        </p:nvSpPr>
        <p:spPr>
          <a:xfrm>
            <a:off x="2045773" y="1337893"/>
            <a:ext cx="4206796" cy="3312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d</a:t>
            </a:r>
            <a:r>
              <a:rPr lang="en-US" sz="1600" dirty="0" smtClean="0"/>
              <a:t>ata header (describes offsets into data)</a:t>
            </a:r>
            <a:endParaRPr lang="en-US" sz="1600" dirty="0"/>
          </a:p>
        </p:txBody>
      </p:sp>
      <p:sp>
        <p:nvSpPr>
          <p:cNvPr id="40" name="Rectangle 39"/>
          <p:cNvSpPr/>
          <p:nvPr/>
        </p:nvSpPr>
        <p:spPr>
          <a:xfrm>
            <a:off x="2042038" y="1813284"/>
            <a:ext cx="2094433" cy="331295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smtClean="0"/>
              <a:t>name (bitmap)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4161124" y="2262813"/>
            <a:ext cx="2094433" cy="331295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a</a:t>
            </a:r>
            <a:r>
              <a:rPr lang="en-US" sz="1600" dirty="0" smtClean="0"/>
              <a:t>ge (bitmap)</a:t>
            </a:r>
            <a:endParaRPr lang="en-US" sz="1600" dirty="0"/>
          </a:p>
        </p:txBody>
      </p:sp>
      <p:sp>
        <p:nvSpPr>
          <p:cNvPr id="42" name="Rectangle 41"/>
          <p:cNvSpPr/>
          <p:nvPr/>
        </p:nvSpPr>
        <p:spPr>
          <a:xfrm>
            <a:off x="4161871" y="2721307"/>
            <a:ext cx="2094433" cy="3312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/>
              <a:t>p</a:t>
            </a:r>
            <a:r>
              <a:rPr lang="en-US" sz="1600" dirty="0" smtClean="0"/>
              <a:t>hones (bitmap)</a:t>
            </a:r>
            <a:endParaRPr lang="en-US" sz="1600" dirty="0"/>
          </a:p>
        </p:txBody>
      </p:sp>
      <p:sp>
        <p:nvSpPr>
          <p:cNvPr id="43" name="Rectangle 42"/>
          <p:cNvSpPr/>
          <p:nvPr/>
        </p:nvSpPr>
        <p:spPr>
          <a:xfrm>
            <a:off x="4162620" y="3170836"/>
            <a:ext cx="2094433" cy="33129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/>
              <a:t>p</a:t>
            </a:r>
            <a:r>
              <a:rPr lang="en-US" sz="1200" dirty="0" smtClean="0"/>
              <a:t>hones (offset)</a:t>
            </a:r>
            <a:endParaRPr lang="en-US" sz="1200" dirty="0"/>
          </a:p>
        </p:txBody>
      </p:sp>
      <p:sp>
        <p:nvSpPr>
          <p:cNvPr id="48" name="Rectangle 47"/>
          <p:cNvSpPr/>
          <p:nvPr/>
        </p:nvSpPr>
        <p:spPr>
          <a:xfrm>
            <a:off x="6485226" y="1405275"/>
            <a:ext cx="258603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endParaRPr lang="en-US" sz="1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name: </a:t>
            </a:r>
            <a:r>
              <a:rPr lang="en-US" sz="1400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’Joe',</a:t>
            </a:r>
            <a:endParaRPr lang="en-US" sz="1400" dirty="0">
              <a:solidFill>
                <a:srgbClr val="00B05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400" dirty="0" smtClean="0">
                <a:solidFill>
                  <a:srgbClr val="FFC000"/>
                </a:solidFill>
                <a:latin typeface="Consolas" charset="0"/>
                <a:ea typeface="Consolas" charset="0"/>
                <a:cs typeface="Consolas" charset="0"/>
              </a:rPr>
              <a:t>age: 18,</a:t>
            </a:r>
            <a:endParaRPr lang="en-US" sz="1400" dirty="0">
              <a:solidFill>
                <a:srgbClr val="FFC000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phones: </a:t>
            </a:r>
            <a:r>
              <a: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</a:p>
          <a:p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1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‘</a:t>
            </a:r>
            <a:r>
              <a: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555-111-1111’, </a:t>
            </a:r>
          </a:p>
          <a:p>
            <a:r>
              <a: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	‘555-222-2222’</a:t>
            </a:r>
          </a:p>
          <a:p>
            <a:r>
              <a: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	] </a:t>
            </a:r>
          </a:p>
          <a:p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400" dirty="0"/>
          </a:p>
        </p:txBody>
      </p:sp>
      <p:sp>
        <p:nvSpPr>
          <p:cNvPr id="49" name="Rectangle 48"/>
          <p:cNvSpPr/>
          <p:nvPr/>
        </p:nvSpPr>
        <p:spPr>
          <a:xfrm>
            <a:off x="1923094" y="4121922"/>
            <a:ext cx="4538973" cy="1669176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</a:rPr>
              <a:t>Each box (vector) </a:t>
            </a:r>
            <a:r>
              <a:rPr lang="en-US" sz="1600" dirty="0">
                <a:solidFill>
                  <a:schemeClr val="tx1"/>
                </a:solidFill>
              </a:rPr>
              <a:t>is </a:t>
            </a:r>
            <a:r>
              <a:rPr lang="en-US" sz="1600" dirty="0" smtClean="0">
                <a:solidFill>
                  <a:schemeClr val="tx1"/>
                </a:solidFill>
              </a:rPr>
              <a:t>contiguous memory </a:t>
            </a:r>
          </a:p>
          <a:p>
            <a:r>
              <a:rPr lang="en-US" sz="1600" dirty="0" smtClean="0">
                <a:solidFill>
                  <a:schemeClr val="tx1"/>
                </a:solidFill>
              </a:rPr>
              <a:t>The entire record batch is contiguous on wire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558426" y="2331744"/>
            <a:ext cx="1835150" cy="80579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0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Data Between Systems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RPC</a:t>
            </a:r>
          </a:p>
          <a:p>
            <a:r>
              <a:rPr lang="en-US" dirty="0" smtClean="0"/>
              <a:t>Avoid Serialization &amp; Deserialization</a:t>
            </a:r>
          </a:p>
          <a:p>
            <a:r>
              <a:rPr lang="en-US" dirty="0" smtClean="0"/>
              <a:t>Layer TBD: Focused on supporting vectored </a:t>
            </a:r>
            <a:r>
              <a:rPr lang="en-US" dirty="0" err="1" smtClean="0"/>
              <a:t>io</a:t>
            </a:r>
            <a:endParaRPr lang="en-US" dirty="0" smtClean="0"/>
          </a:p>
          <a:p>
            <a:pPr lvl="1"/>
            <a:r>
              <a:rPr lang="en-US" dirty="0" smtClean="0"/>
              <a:t>Scatter/gather reads/writes against socket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IPC</a:t>
            </a:r>
          </a:p>
          <a:p>
            <a:r>
              <a:rPr lang="en-US" dirty="0" smtClean="0"/>
              <a:t>Alpha implementation using memory mapped files</a:t>
            </a:r>
          </a:p>
          <a:p>
            <a:pPr lvl="1"/>
            <a:r>
              <a:rPr lang="en-US" dirty="0" smtClean="0"/>
              <a:t>Moving data between Python and Drill</a:t>
            </a:r>
          </a:p>
          <a:p>
            <a:r>
              <a:rPr lang="en-US" dirty="0" smtClean="0"/>
              <a:t>Working on shared allocation approach</a:t>
            </a:r>
          </a:p>
          <a:p>
            <a:pPr lvl="1"/>
            <a:r>
              <a:rPr lang="en-US" dirty="0" smtClean="0"/>
              <a:t>Shared reference counting and well-defined ownership semantics</a:t>
            </a:r>
          </a:p>
        </p:txBody>
      </p:sp>
    </p:spTree>
    <p:extLst>
      <p:ext uri="{BB962C8B-B14F-4D97-AF65-F5344CB8AC3E}">
        <p14:creationId xmlns:p14="http://schemas.microsoft.com/office/powerpoint/2010/main" val="81799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Java: 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Chunk-based managed allocator</a:t>
            </a:r>
          </a:p>
          <a:p>
            <a:pPr lvl="1"/>
            <a:r>
              <a:rPr lang="en-US" dirty="0" smtClean="0"/>
              <a:t>Built on top of </a:t>
            </a:r>
            <a:r>
              <a:rPr lang="en-US" dirty="0" err="1" smtClean="0"/>
              <a:t>Netty’s</a:t>
            </a:r>
            <a:r>
              <a:rPr lang="en-US" dirty="0" smtClean="0"/>
              <a:t> </a:t>
            </a:r>
            <a:r>
              <a:rPr lang="en-US" dirty="0" err="1" smtClean="0"/>
              <a:t>JEMalloc</a:t>
            </a:r>
            <a:r>
              <a:rPr lang="en-US" dirty="0" smtClean="0"/>
              <a:t> implementation</a:t>
            </a:r>
          </a:p>
          <a:p>
            <a:r>
              <a:rPr lang="en-US" dirty="0" smtClean="0"/>
              <a:t>Create a tree of allocators</a:t>
            </a:r>
          </a:p>
          <a:p>
            <a:pPr lvl="1"/>
            <a:r>
              <a:rPr lang="en-US" dirty="0" smtClean="0"/>
              <a:t>Limit and transfer semantics across allocators</a:t>
            </a:r>
          </a:p>
          <a:p>
            <a:pPr lvl="1"/>
            <a:r>
              <a:rPr lang="en-US" dirty="0" smtClean="0"/>
              <a:t>Leak detection and location accounting</a:t>
            </a:r>
          </a:p>
          <a:p>
            <a:r>
              <a:rPr lang="en-US" dirty="0" smtClean="0"/>
              <a:t>Wrap native memory from other applications</a:t>
            </a:r>
          </a:p>
        </p:txBody>
      </p:sp>
    </p:spTree>
    <p:extLst>
      <p:ext uri="{BB962C8B-B14F-4D97-AF65-F5344CB8AC3E}">
        <p14:creationId xmlns:p14="http://schemas.microsoft.com/office/powerpoint/2010/main" val="2050655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Bindings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286002" y="1130830"/>
            <a:ext cx="2514600" cy="479822"/>
          </a:xfrm>
        </p:spPr>
        <p:txBody>
          <a:bodyPr/>
          <a:lstStyle/>
          <a:p>
            <a:r>
              <a:rPr lang="en-US" dirty="0" smtClean="0"/>
              <a:t>Parquet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68372" y="1722879"/>
            <a:ext cx="3367020" cy="2963466"/>
          </a:xfrm>
        </p:spPr>
        <p:txBody>
          <a:bodyPr>
            <a:normAutofit/>
          </a:bodyPr>
          <a:lstStyle/>
          <a:p>
            <a:r>
              <a:rPr lang="en-US" sz="2200" dirty="0" smtClean="0"/>
              <a:t>Target Languages</a:t>
            </a:r>
          </a:p>
          <a:p>
            <a:pPr lvl="1"/>
            <a:r>
              <a:rPr lang="en-US" sz="1700" dirty="0" smtClean="0"/>
              <a:t>Java</a:t>
            </a:r>
          </a:p>
          <a:p>
            <a:pPr lvl="1"/>
            <a:r>
              <a:rPr lang="en-US" sz="1700" dirty="0" smtClean="0"/>
              <a:t>CPP</a:t>
            </a:r>
            <a:endParaRPr lang="en-US" sz="1700" dirty="0" smtClean="0"/>
          </a:p>
          <a:p>
            <a:pPr lvl="1"/>
            <a:r>
              <a:rPr lang="en-US" sz="1700" dirty="0" smtClean="0"/>
              <a:t>Python &amp; </a:t>
            </a:r>
            <a:r>
              <a:rPr lang="en-US" sz="1700" dirty="0" smtClean="0"/>
              <a:t>Pandas</a:t>
            </a:r>
            <a:endParaRPr lang="en-US" sz="1700" dirty="0" smtClean="0"/>
          </a:p>
          <a:p>
            <a:r>
              <a:rPr lang="en-US" sz="2200" dirty="0"/>
              <a:t>Engines integration:</a:t>
            </a:r>
          </a:p>
          <a:p>
            <a:pPr lvl="1"/>
            <a:r>
              <a:rPr lang="en-US" sz="1700" dirty="0" smtClean="0"/>
              <a:t>Many!</a:t>
            </a:r>
            <a:endParaRPr lang="en-US" sz="1700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4706775" y="1135396"/>
            <a:ext cx="2751426" cy="479822"/>
          </a:xfrm>
        </p:spPr>
        <p:txBody>
          <a:bodyPr/>
          <a:lstStyle/>
          <a:p>
            <a:r>
              <a:rPr lang="en-US" dirty="0" smtClean="0"/>
              <a:t>Arrow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4479403" y="1747799"/>
            <a:ext cx="3958540" cy="2963466"/>
          </a:xfrm>
        </p:spPr>
        <p:txBody>
          <a:bodyPr>
            <a:normAutofit/>
          </a:bodyPr>
          <a:lstStyle/>
          <a:p>
            <a:r>
              <a:rPr lang="en-US" sz="2200" dirty="0"/>
              <a:t>Target Languages</a:t>
            </a:r>
          </a:p>
          <a:p>
            <a:pPr lvl="1"/>
            <a:r>
              <a:rPr lang="en-US" sz="1700" dirty="0" smtClean="0"/>
              <a:t>Java </a:t>
            </a:r>
          </a:p>
          <a:p>
            <a:pPr lvl="1"/>
            <a:r>
              <a:rPr lang="en-US" sz="1700" dirty="0" smtClean="0"/>
              <a:t>CPP, Python</a:t>
            </a:r>
          </a:p>
          <a:p>
            <a:pPr lvl="1"/>
            <a:r>
              <a:rPr lang="en-US" sz="1700" dirty="0" smtClean="0"/>
              <a:t>R (underway)</a:t>
            </a:r>
            <a:endParaRPr lang="en-US" sz="1700" dirty="0"/>
          </a:p>
          <a:p>
            <a:r>
              <a:rPr lang="en-US" sz="2200" dirty="0" smtClean="0"/>
              <a:t>Engines </a:t>
            </a:r>
            <a:r>
              <a:rPr lang="en-US" sz="2200" dirty="0"/>
              <a:t>integration:</a:t>
            </a:r>
          </a:p>
          <a:p>
            <a:pPr lvl="1"/>
            <a:r>
              <a:rPr lang="en-US" sz="1700" dirty="0" smtClean="0"/>
              <a:t>Drill</a:t>
            </a:r>
          </a:p>
          <a:p>
            <a:pPr lvl="1"/>
            <a:r>
              <a:rPr lang="en-US" sz="1700" dirty="0" smtClean="0"/>
              <a:t>Pandas, R</a:t>
            </a:r>
          </a:p>
          <a:p>
            <a:pPr lvl="1"/>
            <a:r>
              <a:rPr lang="en-US" sz="1700" dirty="0" smtClean="0"/>
              <a:t>Spark (underway)</a:t>
            </a:r>
          </a:p>
          <a:p>
            <a:pPr lvl="1"/>
            <a:endParaRPr lang="en-US" sz="1700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13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Community Driven </a:t>
            </a:r>
            <a:r>
              <a:rPr lang="en-US" dirty="0" smtClean="0"/>
              <a:t>Standard</a:t>
            </a:r>
          </a:p>
          <a:p>
            <a:r>
              <a:rPr lang="en-US" dirty="0"/>
              <a:t>Interoperability and </a:t>
            </a:r>
            <a:r>
              <a:rPr lang="en-US" dirty="0" smtClean="0"/>
              <a:t>Ecosystem</a:t>
            </a:r>
            <a:endParaRPr lang="en-US" dirty="0" smtClean="0"/>
          </a:p>
          <a:p>
            <a:r>
              <a:rPr lang="en-US" dirty="0" smtClean="0"/>
              <a:t>Benefits </a:t>
            </a:r>
            <a:r>
              <a:rPr lang="en-US" dirty="0" smtClean="0"/>
              <a:t>of Columnar representation</a:t>
            </a:r>
          </a:p>
          <a:p>
            <a:pPr lvl="1"/>
            <a:r>
              <a:rPr lang="en-US" dirty="0" smtClean="0"/>
              <a:t>On </a:t>
            </a:r>
            <a:r>
              <a:rPr lang="en-US" dirty="0" smtClean="0"/>
              <a:t>disk (Apache Parquet)</a:t>
            </a:r>
          </a:p>
          <a:p>
            <a:pPr lvl="1"/>
            <a:r>
              <a:rPr lang="en-US" dirty="0" smtClean="0"/>
              <a:t>In </a:t>
            </a:r>
            <a:r>
              <a:rPr lang="en-US" dirty="0"/>
              <a:t>memory (Apache Arrow</a:t>
            </a:r>
            <a:r>
              <a:rPr lang="en-US" dirty="0" smtClean="0"/>
              <a:t>)</a:t>
            </a:r>
          </a:p>
          <a:p>
            <a:r>
              <a:rPr lang="en-US" dirty="0" smtClean="0"/>
              <a:t>Future of columnar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7463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examples: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99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RPC: </a:t>
            </a:r>
            <a:r>
              <a:rPr lang="en-US" dirty="0" smtClean="0"/>
              <a:t>Single system execution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437" y="678464"/>
            <a:ext cx="1300676" cy="4775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186" y="4410378"/>
            <a:ext cx="3670300" cy="381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16437" y="1687691"/>
            <a:ext cx="22236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memory representation is sent over the wire.</a:t>
            </a:r>
          </a:p>
          <a:p>
            <a:endParaRPr lang="en-US" dirty="0" smtClean="0"/>
          </a:p>
          <a:p>
            <a:r>
              <a:rPr lang="en-US" dirty="0" smtClean="0"/>
              <a:t>No serialization overhead.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664604"/>
            <a:ext cx="6099817" cy="374577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3069" y="1078942"/>
            <a:ext cx="112874" cy="1128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413" y="1416537"/>
            <a:ext cx="112874" cy="11287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4623" y="1360100"/>
            <a:ext cx="112874" cy="1128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8031" y="1775352"/>
            <a:ext cx="112874" cy="11287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978" y="3083291"/>
            <a:ext cx="112874" cy="11287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3930" y="2644564"/>
            <a:ext cx="112874" cy="11287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3930" y="3929028"/>
            <a:ext cx="112874" cy="11287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2983" y="1775352"/>
            <a:ext cx="112874" cy="11287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2579" y="3036428"/>
            <a:ext cx="112874" cy="11287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2983" y="3036428"/>
            <a:ext cx="112874" cy="11287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1116" y="4297504"/>
            <a:ext cx="112874" cy="11287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2983" y="4297504"/>
            <a:ext cx="112874" cy="11287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7413" y="2677613"/>
            <a:ext cx="112874" cy="11287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6720" y="3929028"/>
            <a:ext cx="112874" cy="11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78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Multi-system IPC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8223" y="1273971"/>
            <a:ext cx="9144000" cy="332065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2406" y="205979"/>
            <a:ext cx="2628900" cy="965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595" y="2542160"/>
            <a:ext cx="156293" cy="1562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781" y="2540471"/>
            <a:ext cx="157982" cy="15798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3926" y="2540471"/>
            <a:ext cx="157982" cy="1579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059" y="4267028"/>
            <a:ext cx="157982" cy="15798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707" y="1064593"/>
            <a:ext cx="157982" cy="1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3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</a:t>
            </a:r>
            <a:r>
              <a:rPr lang="en-US" dirty="0" smtClean="0"/>
              <a:t>y and </a:t>
            </a:r>
            <a:r>
              <a:rPr lang="en-US" dirty="0" smtClean="0"/>
              <a:t>Future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153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is the bottleneck?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2760564" y="840473"/>
          <a:ext cx="5700532" cy="333756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883305"/>
                <a:gridCol w="181722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 smtClean="0"/>
                        <a:t>L1 cache</a:t>
                      </a:r>
                      <a:r>
                        <a:rPr lang="en-US" b="0" baseline="0" dirty="0" smtClean="0"/>
                        <a:t> reference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1x</a:t>
                      </a:r>
                      <a:endParaRPr lang="en-US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/>
                        <a:t>Branch mispredict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3x</a:t>
                      </a:r>
                      <a:endParaRPr lang="en-US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/>
                        <a:t>L2 cache 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4x</a:t>
                      </a:r>
                      <a:endParaRPr lang="en-US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/>
                        <a:t>Main memory </a:t>
                      </a:r>
                      <a:r>
                        <a:rPr lang="en-US" b="0" baseline="0" dirty="0" smtClean="0"/>
                        <a:t>reference</a:t>
                      </a:r>
                      <a:endParaRPr lang="en-US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100x</a:t>
                      </a:r>
                      <a:endParaRPr lang="en-US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/>
                        <a:t>Non-volatile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200x</a:t>
                      </a:r>
                      <a:endParaRPr lang="en-US" b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/>
                        <a:t>3D </a:t>
                      </a:r>
                      <a:r>
                        <a:rPr lang="en-US" b="0" baseline="0" dirty="0" err="1" smtClean="0"/>
                        <a:t>Xpoint</a:t>
                      </a:r>
                      <a:r>
                        <a:rPr lang="en-US" b="0" baseline="0" dirty="0" smtClean="0"/>
                        <a:t> Read</a:t>
                      </a:r>
                      <a:endParaRPr lang="en-US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1600x</a:t>
                      </a:r>
                      <a:endParaRPr lang="en-US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/>
                        <a:t>RDMA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1600x</a:t>
                      </a:r>
                      <a:endParaRPr lang="en-US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/>
                        <a:t>SSD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16,000x</a:t>
                      </a:r>
                      <a:endParaRPr lang="en-US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/>
                        <a:t>Spinning Disk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3,000,000x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29205" y="4178033"/>
            <a:ext cx="699111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Sources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- </a:t>
            </a:r>
            <a:r>
              <a:rPr lang="en-US" sz="1400" dirty="0" smtClean="0">
                <a:hlinkClick r:id="rId2"/>
              </a:rPr>
              <a:t>https</a:t>
            </a:r>
            <a:r>
              <a:rPr lang="en-US" sz="1400" dirty="0">
                <a:hlinkClick r:id="rId2"/>
              </a:rPr>
              <a:t>://people.eecs.berkeley.edu/~</a:t>
            </a:r>
            <a:r>
              <a:rPr lang="en-US" sz="1400" dirty="0" smtClean="0">
                <a:hlinkClick r:id="rId2"/>
              </a:rPr>
              <a:t>rcs/research/interactive_latency.html</a:t>
            </a:r>
            <a:endParaRPr lang="en-US" sz="1400" dirty="0" smtClean="0"/>
          </a:p>
          <a:p>
            <a:r>
              <a:rPr lang="en-US" sz="1400" dirty="0" smtClean="0"/>
              <a:t> - </a:t>
            </a:r>
            <a:r>
              <a:rPr lang="en-US" sz="1400" dirty="0" smtClean="0">
                <a:hlinkClick r:id="rId3"/>
              </a:rPr>
              <a:t>http</a:t>
            </a:r>
            <a:r>
              <a:rPr lang="en-US" sz="1400" dirty="0">
                <a:hlinkClick r:id="rId3"/>
              </a:rPr>
              <a:t>://</a:t>
            </a:r>
            <a:r>
              <a:rPr lang="en-US" sz="1400" dirty="0" smtClean="0">
                <a:hlinkClick r:id="rId3"/>
              </a:rPr>
              <a:t>www.anandtech.com/show/9470/intel-and-micron-announce-3d-xpoint-nonvolatile-memory-technology-1000x-higher-performance-endurance-than-nand</a:t>
            </a:r>
            <a:r>
              <a:rPr lang="en-US" sz="1400" dirty="0" smtClean="0"/>
              <a:t> 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 rot="16200000">
            <a:off x="1431403" y="2712334"/>
            <a:ext cx="821804" cy="7446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CPU Bound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 rot="16200000">
            <a:off x="1177441" y="3164999"/>
            <a:ext cx="706625" cy="136774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IO Bound</a:t>
            </a:r>
            <a:endParaRPr lang="en-US" sz="1400" dirty="0"/>
          </a:p>
        </p:txBody>
      </p:sp>
      <p:sp>
        <p:nvSpPr>
          <p:cNvPr id="12" name="Left Brace 11"/>
          <p:cNvSpPr/>
          <p:nvPr/>
        </p:nvSpPr>
        <p:spPr>
          <a:xfrm>
            <a:off x="2361235" y="995423"/>
            <a:ext cx="300942" cy="2604304"/>
          </a:xfrm>
          <a:prstGeom prst="leftBrace">
            <a:avLst>
              <a:gd name="adj1" fmla="val 8333"/>
              <a:gd name="adj2" fmla="val 81556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/>
          <p:cNvSpPr/>
          <p:nvPr/>
        </p:nvSpPr>
        <p:spPr>
          <a:xfrm>
            <a:off x="2361235" y="3773347"/>
            <a:ext cx="300942" cy="404686"/>
          </a:xfrm>
          <a:prstGeom prst="leftBrace">
            <a:avLst>
              <a:gd name="adj1" fmla="val 8333"/>
              <a:gd name="adj2" fmla="val 52261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RPC: </a:t>
            </a:r>
            <a:r>
              <a:rPr lang="en-US" dirty="0" smtClean="0"/>
              <a:t>arrow </a:t>
            </a:r>
            <a:r>
              <a:rPr lang="en-US" dirty="0" smtClean="0"/>
              <a:t>based </a:t>
            </a:r>
            <a:r>
              <a:rPr lang="en-US" dirty="0" smtClean="0"/>
              <a:t>storage interchange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437" y="678464"/>
            <a:ext cx="1300676" cy="4775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479639" y="1791600"/>
            <a:ext cx="22236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memory representation is sent over the wire.</a:t>
            </a:r>
          </a:p>
          <a:p>
            <a:endParaRPr lang="en-US" dirty="0" smtClean="0"/>
          </a:p>
          <a:p>
            <a:r>
              <a:rPr lang="en-US" dirty="0" smtClean="0"/>
              <a:t>No serialization overhead.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69" y="1078942"/>
            <a:ext cx="112874" cy="11287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05" y="1078942"/>
            <a:ext cx="6297194" cy="342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21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RPC: </a:t>
            </a:r>
            <a:r>
              <a:rPr lang="en-US" dirty="0" smtClean="0"/>
              <a:t>arrow </a:t>
            </a:r>
            <a:r>
              <a:rPr lang="en-US" dirty="0" smtClean="0"/>
              <a:t>based </a:t>
            </a:r>
            <a:r>
              <a:rPr lang="en-US" dirty="0" smtClean="0"/>
              <a:t>cache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437" y="678464"/>
            <a:ext cx="1300676" cy="4775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479639" y="1791600"/>
            <a:ext cx="22236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memory representation is sent over the wire.</a:t>
            </a:r>
          </a:p>
          <a:p>
            <a:endParaRPr lang="en-US" dirty="0" smtClean="0"/>
          </a:p>
          <a:p>
            <a:r>
              <a:rPr lang="en-US" dirty="0" smtClean="0"/>
              <a:t>No serialization overhead.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069" y="1078942"/>
            <a:ext cx="112874" cy="1128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44" y="917235"/>
            <a:ext cx="4826025" cy="364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20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Storage tiering with Non Volatile Memory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177" y="719331"/>
            <a:ext cx="8391646" cy="387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616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Parquet – Arrow Nested support for Python &amp; C++</a:t>
            </a:r>
          </a:p>
          <a:p>
            <a:r>
              <a:rPr lang="en-US" dirty="0" smtClean="0"/>
              <a:t>Arrow IPC Implementation</a:t>
            </a:r>
          </a:p>
          <a:p>
            <a:r>
              <a:rPr lang="en-US" dirty="0" smtClean="0"/>
              <a:t>Arrow RPC &amp; HTTP/2</a:t>
            </a:r>
          </a:p>
          <a:p>
            <a:r>
              <a:rPr lang="en-US" dirty="0" smtClean="0"/>
              <a:t>Kudu – Arrow integration</a:t>
            </a:r>
          </a:p>
          <a:p>
            <a:r>
              <a:rPr lang="en-US" dirty="0" smtClean="0"/>
              <a:t>Apache {Spark, Drill} to Arrow Integration</a:t>
            </a:r>
          </a:p>
          <a:p>
            <a:pPr lvl="1"/>
            <a:r>
              <a:rPr lang="en-US" dirty="0" smtClean="0"/>
              <a:t>Faster UDFs, Storage interfaces</a:t>
            </a:r>
          </a:p>
          <a:p>
            <a:r>
              <a:rPr lang="en-US" dirty="0" smtClean="0"/>
              <a:t>Support </a:t>
            </a:r>
            <a:r>
              <a:rPr lang="en-US" dirty="0"/>
              <a:t>for integration with Intel’s Persistent </a:t>
            </a:r>
            <a:r>
              <a:rPr lang="en-US" dirty="0" smtClean="0"/>
              <a:t>Memory </a:t>
            </a:r>
            <a:r>
              <a:rPr lang="en-US" dirty="0"/>
              <a:t>library via Apache Mnemonic</a:t>
            </a:r>
          </a:p>
        </p:txBody>
      </p:sp>
    </p:spTree>
    <p:extLst>
      <p:ext uri="{BB962C8B-B14F-4D97-AF65-F5344CB8AC3E}">
        <p14:creationId xmlns:p14="http://schemas.microsoft.com/office/powerpoint/2010/main" val="128048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Involved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Join the community</a:t>
            </a:r>
          </a:p>
          <a:p>
            <a:pPr lvl="1"/>
            <a:r>
              <a:rPr lang="en-US" dirty="0" smtClean="0"/>
              <a:t>dev@{</a:t>
            </a:r>
            <a:r>
              <a:rPr lang="en-US" dirty="0" err="1" smtClean="0"/>
              <a:t>arrow,parquet</a:t>
            </a:r>
            <a:r>
              <a:rPr lang="en-US" dirty="0" smtClean="0"/>
              <a:t>}.</a:t>
            </a:r>
            <a:r>
              <a:rPr lang="en-US" dirty="0" err="1" smtClean="0"/>
              <a:t>apache.org</a:t>
            </a:r>
            <a:endParaRPr lang="en-US" dirty="0" smtClean="0"/>
          </a:p>
          <a:p>
            <a:pPr lvl="1"/>
            <a:r>
              <a:rPr lang="en-US" dirty="0" smtClean="0"/>
              <a:t>Slack:</a:t>
            </a:r>
          </a:p>
          <a:p>
            <a:pPr lvl="2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://apachearrowslackin.herokuapp.com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http</a:t>
            </a:r>
            <a:r>
              <a:rPr lang="en-US" dirty="0" smtClean="0"/>
              <a:t>://{</a:t>
            </a:r>
            <a:r>
              <a:rPr lang="en-US" dirty="0" err="1" smtClean="0"/>
              <a:t>arrow,parquet</a:t>
            </a:r>
            <a:r>
              <a:rPr lang="en-US" dirty="0" smtClean="0"/>
              <a:t>}.</a:t>
            </a:r>
            <a:r>
              <a:rPr lang="en-US" dirty="0" err="1" smtClean="0"/>
              <a:t>apache.org</a:t>
            </a:r>
            <a:endParaRPr lang="en-US" dirty="0" smtClean="0"/>
          </a:p>
          <a:p>
            <a:pPr lvl="1"/>
            <a:r>
              <a:rPr lang="en-US" dirty="0" smtClean="0"/>
              <a:t>Follow @</a:t>
            </a:r>
            <a:r>
              <a:rPr lang="en-US" dirty="0" smtClean="0"/>
              <a:t>Apache{</a:t>
            </a:r>
            <a:r>
              <a:rPr lang="en-US" dirty="0" err="1" smtClean="0"/>
              <a:t>Parquet,Arrow</a:t>
            </a: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736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Driven </a:t>
            </a:r>
            <a:r>
              <a:rPr lang="en-US" dirty="0"/>
              <a:t>Standard</a:t>
            </a:r>
          </a:p>
        </p:txBody>
      </p:sp>
    </p:spTree>
    <p:extLst>
      <p:ext uri="{BB962C8B-B14F-4D97-AF65-F5344CB8AC3E}">
        <p14:creationId xmlns:p14="http://schemas.microsoft.com/office/powerpoint/2010/main" val="50856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open source standard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887925"/>
            <a:ext cx="8354291" cy="370669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Parquet: Common need for </a:t>
            </a:r>
            <a:r>
              <a:rPr lang="en-US" dirty="0" smtClean="0"/>
              <a:t>on disk columnar.</a:t>
            </a:r>
          </a:p>
          <a:p>
            <a:r>
              <a:rPr lang="en-US" dirty="0" smtClean="0"/>
              <a:t>Arrow: Common need for in memory columnar.</a:t>
            </a:r>
          </a:p>
          <a:p>
            <a:r>
              <a:rPr lang="en-US" dirty="0"/>
              <a:t>Arrow building on the success of Parquet</a:t>
            </a:r>
            <a:r>
              <a:rPr lang="en-US" dirty="0" smtClean="0"/>
              <a:t>.</a:t>
            </a:r>
          </a:p>
          <a:p>
            <a:r>
              <a:rPr lang="en-US" dirty="0" smtClean="0"/>
              <a:t>Benefits:</a:t>
            </a:r>
          </a:p>
          <a:p>
            <a:pPr lvl="1"/>
            <a:r>
              <a:rPr lang="en-US" dirty="0" smtClean="0"/>
              <a:t>Share </a:t>
            </a:r>
            <a:r>
              <a:rPr lang="en-US" dirty="0"/>
              <a:t>the </a:t>
            </a:r>
            <a:r>
              <a:rPr lang="en-US" dirty="0" smtClean="0"/>
              <a:t>effort</a:t>
            </a:r>
          </a:p>
          <a:p>
            <a:pPr lvl="1"/>
            <a:r>
              <a:rPr lang="en-US" dirty="0" smtClean="0"/>
              <a:t>Create an ecosystem</a:t>
            </a:r>
          </a:p>
          <a:p>
            <a:r>
              <a:rPr lang="en-US" dirty="0" smtClean="0"/>
              <a:t>Standard </a:t>
            </a:r>
            <a:r>
              <a:rPr lang="en-US" dirty="0"/>
              <a:t>from the </a:t>
            </a:r>
            <a:r>
              <a:rPr lang="en-US" dirty="0" smtClean="0"/>
              <a:t>start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23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Apache Arrow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2680"/>
            <a:ext cx="6751674" cy="3706698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New Top-level Apache </a:t>
            </a:r>
            <a:r>
              <a:rPr lang="en-US" dirty="0"/>
              <a:t>Software </a:t>
            </a:r>
            <a:r>
              <a:rPr lang="en-US" dirty="0" smtClean="0"/>
              <a:t>Foundation project</a:t>
            </a:r>
          </a:p>
          <a:p>
            <a:pPr lvl="1"/>
            <a:r>
              <a:rPr lang="en-US" dirty="0" smtClean="0"/>
              <a:t>Announced Feb 17, 2016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Focused on Columnar In-Memory Analytics</a:t>
            </a:r>
          </a:p>
          <a:p>
            <a:pPr marL="788670" lvl="1" indent="-331470">
              <a:buFont typeface="+mj-lt"/>
              <a:buAutoNum type="arabicPeriod"/>
            </a:pPr>
            <a:r>
              <a:rPr lang="en-US" u="sng" dirty="0" smtClean="0"/>
              <a:t>10-100x speedup</a:t>
            </a:r>
            <a:r>
              <a:rPr lang="en-US" dirty="0" smtClean="0"/>
              <a:t> on many workloads</a:t>
            </a:r>
          </a:p>
          <a:p>
            <a:pPr marL="788670" lvl="1" indent="-331470">
              <a:buFont typeface="+mj-lt"/>
              <a:buAutoNum type="arabicPeriod"/>
            </a:pPr>
            <a:r>
              <a:rPr lang="en-US" dirty="0" smtClean="0"/>
              <a:t>Common data layer enables companies to choose best of breed systems </a:t>
            </a:r>
          </a:p>
          <a:p>
            <a:pPr marL="788670" lvl="1" indent="-331470">
              <a:buFont typeface="+mj-lt"/>
              <a:buAutoNum type="arabicPeriod"/>
            </a:pPr>
            <a:r>
              <a:rPr lang="en-US" dirty="0" smtClean="0"/>
              <a:t>Designed to work with any programming language</a:t>
            </a:r>
          </a:p>
          <a:p>
            <a:pPr marL="788670" lvl="1" indent="-331470">
              <a:buFont typeface="+mj-lt"/>
              <a:buAutoNum type="arabicPeriod"/>
            </a:pPr>
            <a:r>
              <a:rPr lang="en-US" dirty="0" smtClean="0"/>
              <a:t>Support for both relational and complex data as-is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Developers from 13+ major open source projects involved</a:t>
            </a:r>
          </a:p>
          <a:p>
            <a:pPr lvl="1"/>
            <a:r>
              <a:rPr lang="en-US" dirty="0" smtClean="0"/>
              <a:t>A significant % of the world’s data will be processed through Arrow!</a:t>
            </a:r>
          </a:p>
          <a:p>
            <a:pPr lvl="1"/>
            <a:endParaRPr lang="en-US" dirty="0" smtClean="0"/>
          </a:p>
        </p:txBody>
      </p:sp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539486"/>
              </p:ext>
            </p:extLst>
          </p:nvPr>
        </p:nvGraphicFramePr>
        <p:xfrm>
          <a:off x="7361499" y="336559"/>
          <a:ext cx="1325301" cy="4114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25301"/>
              </a:tblGrid>
              <a:tr h="191902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Calcite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Cassandra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Deeplearning4j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Drill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Hadoop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Lato" charset="0"/>
                          <a:ea typeface="Lato" charset="0"/>
                          <a:cs typeface="Lato" charset="0"/>
                        </a:rPr>
                        <a:t>HBase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Ibis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Impala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Kudu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Pandas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Parquet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Phoenix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Spark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Storm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227625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Lato" charset="0"/>
                          <a:ea typeface="Lato" charset="0"/>
                          <a:cs typeface="Lato" charset="0"/>
                        </a:rPr>
                        <a:t>R</a:t>
                      </a:r>
                      <a:endParaRPr lang="en-US" sz="1200" dirty="0"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97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Interoperability and Ecosystem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78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Need =&gt; Open Source Opportunity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798420"/>
            <a:ext cx="37532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“We </a:t>
            </a: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are also considering switching to a columnar canonical in-memory format for data that needs to be materialized during query processing, in order to take advantage of SIMD instructions”</a:t>
            </a:r>
            <a:r>
              <a:rPr lang="en-US" dirty="0"/>
              <a:t> </a:t>
            </a:r>
            <a:r>
              <a:rPr lang="en-US" dirty="0" smtClean="0"/>
              <a:t>-Impala Team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2779717"/>
            <a:ext cx="375329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“A 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large fraction of the CPU time is spent waiting for data to be fetched from main 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memory…we 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are designing cache-friendly algorithms and data structures so Spark applications will spend less time waiting to fetch data from memory and more time doing useful 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work” </a:t>
            </a:r>
            <a:r>
              <a:rPr lang="en-US" sz="1600" dirty="0" smtClean="0"/>
              <a:t>– Spark Team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682359" y="798420"/>
            <a:ext cx="37532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“Drill </a:t>
            </a: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provides a flexible hierarchical columnar data model that can represent complex, highly dynamic and evolving data models and allows efficient processing of it without need to flatten or </a:t>
            </a: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materialize.”</a:t>
            </a:r>
            <a:r>
              <a:rPr lang="en-US" dirty="0"/>
              <a:t> </a:t>
            </a:r>
            <a:r>
              <a:rPr lang="en-US" dirty="0" smtClean="0"/>
              <a:t>-Drill 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92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8576" y="1011170"/>
            <a:ext cx="310515" cy="58178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823" y="1119953"/>
            <a:ext cx="310515" cy="5817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554" y="2992155"/>
            <a:ext cx="1422294" cy="294268"/>
          </a:xfrm>
          <a:prstGeom prst="rect">
            <a:avLst/>
          </a:prstGeom>
        </p:spPr>
      </p:pic>
      <p:sp>
        <p:nvSpPr>
          <p:cNvPr id="199" name="Title 19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Performance Sharing &amp; Interchange</a:t>
            </a:r>
            <a:endParaRPr lang="en-US" dirty="0"/>
          </a:p>
        </p:txBody>
      </p:sp>
      <p:sp>
        <p:nvSpPr>
          <p:cNvPr id="206" name="Rectangle 205"/>
          <p:cNvSpPr/>
          <p:nvPr/>
        </p:nvSpPr>
        <p:spPr>
          <a:xfrm>
            <a:off x="457200" y="719331"/>
            <a:ext cx="35432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u="sng" dirty="0" smtClean="0">
                <a:latin typeface="Lato" charset="0"/>
                <a:ea typeface="Lato" charset="0"/>
                <a:cs typeface="Lato" charset="0"/>
              </a:rPr>
              <a:t>Before</a:t>
            </a:r>
            <a:endParaRPr lang="en-US" u="sng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07" name="Rectangle 206"/>
          <p:cNvSpPr/>
          <p:nvPr/>
        </p:nvSpPr>
        <p:spPr>
          <a:xfrm>
            <a:off x="5143501" y="719331"/>
            <a:ext cx="35432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u="sng" dirty="0" smtClean="0">
                <a:latin typeface="Lato" charset="0"/>
                <a:ea typeface="Lato" charset="0"/>
                <a:cs typeface="Lato" charset="0"/>
              </a:rPr>
              <a:t>With Arrow</a:t>
            </a:r>
            <a:endParaRPr lang="en-US" u="sng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08" name="Rectangle 207"/>
          <p:cNvSpPr/>
          <p:nvPr/>
        </p:nvSpPr>
        <p:spPr>
          <a:xfrm>
            <a:off x="235740" y="3246770"/>
            <a:ext cx="39862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Each system has its own internal memory format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70-80% CPU wasted on serialization and deserialization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Functionality duplication and unnecessary conversions</a:t>
            </a:r>
            <a:endParaRPr lang="en-US" sz="16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09" name="Rectangle 208"/>
          <p:cNvSpPr/>
          <p:nvPr/>
        </p:nvSpPr>
        <p:spPr>
          <a:xfrm>
            <a:off x="4829177" y="3246770"/>
            <a:ext cx="392906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All systems utilize the same memory format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No overhead for cross-system communication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Projects can share functionality (</a:t>
            </a:r>
            <a:r>
              <a:rPr lang="en-US" sz="1600" dirty="0" err="1" smtClean="0">
                <a:latin typeface="Calibri Light" charset="0"/>
                <a:ea typeface="Calibri Light" charset="0"/>
                <a:cs typeface="Calibri Light" charset="0"/>
              </a:rPr>
              <a:t>eg</a:t>
            </a:r>
            <a:r>
              <a:rPr lang="en-US" sz="1600" dirty="0">
                <a:latin typeface="Calibri Light" charset="0"/>
                <a:ea typeface="Calibri Light" charset="0"/>
                <a:cs typeface="Calibri Light" charset="0"/>
              </a:rPr>
              <a:t>:</a:t>
            </a:r>
            <a:r>
              <a:rPr lang="en-US" sz="1600" dirty="0" smtClean="0">
                <a:latin typeface="Calibri Light" charset="0"/>
                <a:ea typeface="Calibri Light" charset="0"/>
                <a:cs typeface="Calibri Light" charset="0"/>
              </a:rPr>
              <a:t> Parquet-to-Arrow reader)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3500" y="1252201"/>
            <a:ext cx="3543300" cy="17716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199" y="1252201"/>
            <a:ext cx="3543299" cy="17716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26" y="2479039"/>
            <a:ext cx="492797" cy="4927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8317" y="2890946"/>
            <a:ext cx="514218" cy="37709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92317" y="2453332"/>
            <a:ext cx="492797" cy="49279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87508" y="2890946"/>
            <a:ext cx="514218" cy="3770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87508" y="1966572"/>
            <a:ext cx="342907" cy="3429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0"/>
          <a:srcRect l="65999" r="152"/>
          <a:stretch/>
        </p:blipFill>
        <p:spPr>
          <a:xfrm>
            <a:off x="3614765" y="2668102"/>
            <a:ext cx="469589" cy="35574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10"/>
          <a:srcRect l="65999" r="152"/>
          <a:stretch/>
        </p:blipFill>
        <p:spPr>
          <a:xfrm>
            <a:off x="8175323" y="2699563"/>
            <a:ext cx="469589" cy="35574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4417" y="3008081"/>
            <a:ext cx="1422294" cy="2942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7199" y="1229435"/>
            <a:ext cx="504448" cy="26832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43500" y="1183847"/>
            <a:ext cx="504448" cy="2683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39586" y="810971"/>
            <a:ext cx="591680" cy="41846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13119" y="833737"/>
            <a:ext cx="591680" cy="41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6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Dremio Theme">
      <a:dk1>
        <a:sysClr val="windowText" lastClr="000000"/>
      </a:dk1>
      <a:lt1>
        <a:sysClr val="window" lastClr="FFFFFF"/>
      </a:lt1>
      <a:dk2>
        <a:srgbClr val="D16207"/>
      </a:dk2>
      <a:lt2>
        <a:srgbClr val="F0B31E"/>
      </a:lt2>
      <a:accent1>
        <a:srgbClr val="1C69CF"/>
      </a:accent1>
      <a:accent2>
        <a:srgbClr val="358BF3"/>
      </a:accent2>
      <a:accent3>
        <a:srgbClr val="7EC251"/>
      </a:accent3>
      <a:accent4>
        <a:srgbClr val="E1DC53"/>
      </a:accent4>
      <a:accent5>
        <a:srgbClr val="B54721"/>
      </a:accent5>
      <a:accent6>
        <a:srgbClr val="A16BB1"/>
      </a:accent6>
      <a:hlink>
        <a:srgbClr val="A40A06"/>
      </a:hlink>
      <a:folHlink>
        <a:srgbClr val="837F16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86000</TotalTime>
  <Words>1127</Words>
  <Application>Microsoft Macintosh PowerPoint</Application>
  <PresentationFormat>On-screen Show (16:9)</PresentationFormat>
  <Paragraphs>292</Paragraphs>
  <Slides>39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Calibri</vt:lpstr>
      <vt:lpstr>Calibri Light</vt:lpstr>
      <vt:lpstr>Calibri Light</vt:lpstr>
      <vt:lpstr>Consolas</vt:lpstr>
      <vt:lpstr>Helvetica Neue Light</vt:lpstr>
      <vt:lpstr>HelveticaNeue-Light</vt:lpstr>
      <vt:lpstr>Lato</vt:lpstr>
      <vt:lpstr>Lato Regular</vt:lpstr>
      <vt:lpstr>Tahoma</vt:lpstr>
      <vt:lpstr>Arial</vt:lpstr>
      <vt:lpstr>Office Theme</vt:lpstr>
      <vt:lpstr>PowerPoint Presentation</vt:lpstr>
      <vt:lpstr>PowerPoint Presentation</vt:lpstr>
      <vt:lpstr>Agenda</vt:lpstr>
      <vt:lpstr>Community Driven Standard</vt:lpstr>
      <vt:lpstr>An open source standard</vt:lpstr>
      <vt:lpstr>The Apache Arrow Project</vt:lpstr>
      <vt:lpstr>Interoperability and Ecosystem</vt:lpstr>
      <vt:lpstr>Shared Need =&gt; Open Source Opportunity</vt:lpstr>
      <vt:lpstr>High Performance Sharing &amp; Interchange</vt:lpstr>
      <vt:lpstr>Benefits of Columnar formats</vt:lpstr>
      <vt:lpstr>Columnar layout</vt:lpstr>
      <vt:lpstr>On Disk and in Memory</vt:lpstr>
      <vt:lpstr>Parquet on disk columnar format</vt:lpstr>
      <vt:lpstr>Parquet on disk columnar format</vt:lpstr>
      <vt:lpstr>Access only the data you need</vt:lpstr>
      <vt:lpstr>Parquet nested representation</vt:lpstr>
      <vt:lpstr>Arrow in memory columnar format</vt:lpstr>
      <vt:lpstr>Arrow goals</vt:lpstr>
      <vt:lpstr>Arrow in memory columnar format</vt:lpstr>
      <vt:lpstr>CPU pipeline</vt:lpstr>
      <vt:lpstr>Minimize CPU cache misses</vt:lpstr>
      <vt:lpstr>Focus on CPU Efficiency</vt:lpstr>
      <vt:lpstr>Arrow Messages, RPC &amp; IPC</vt:lpstr>
      <vt:lpstr>Common Message Pattern</vt:lpstr>
      <vt:lpstr>Columnar data</vt:lpstr>
      <vt:lpstr>Record Batch Construction</vt:lpstr>
      <vt:lpstr>Moving Data Between Systems</vt:lpstr>
      <vt:lpstr>Java: Memory Management</vt:lpstr>
      <vt:lpstr>Language Bindings</vt:lpstr>
      <vt:lpstr>Execution examples:</vt:lpstr>
      <vt:lpstr>RPC: Single system execution</vt:lpstr>
      <vt:lpstr>Multi-system IPC</vt:lpstr>
      <vt:lpstr>Summary and Future</vt:lpstr>
      <vt:lpstr>Where is the bottleneck?</vt:lpstr>
      <vt:lpstr>RPC: arrow based storage interchange</vt:lpstr>
      <vt:lpstr>RPC: arrow based cache</vt:lpstr>
      <vt:lpstr>Storage tiering with Non Volatile Memory</vt:lpstr>
      <vt:lpstr>What’s Next</vt:lpstr>
      <vt:lpstr>Get Involved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Julien Le Dem</cp:lastModifiedBy>
  <cp:revision>1368</cp:revision>
  <cp:lastPrinted>2016-06-02T15:48:51Z</cp:lastPrinted>
  <dcterms:created xsi:type="dcterms:W3CDTF">2010-04-12T23:12:02Z</dcterms:created>
  <dcterms:modified xsi:type="dcterms:W3CDTF">2016-09-29T13:45:02Z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